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al Bold"/>
      <p:regular r:id="rId29"/>
    </p:embeddedFont>
    <p:embeddedFont>
      <p:font typeface="Arial Italics" panose="020B0604020202020204" charset="0"/>
      <p:regular r:id="rId30"/>
    </p:embeddedFont>
    <p:embeddedFont>
      <p:font typeface="Be Vietnam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460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esta diapositiva vemos el Modelo de Datos, el cual representa la estructura lógica de la información que maneja nuestro sistema.</a:t>
            </a:r>
          </a:p>
          <a:p>
            <a:r>
              <a:rPr lang="en-US"/>
              <a:t>Diseñamos este modelo con un enfoque modular, agrupando los datos en seis componentes funcionales esenciales para la tienda virtual:</a:t>
            </a:r>
          </a:p>
          <a:p>
            <a:endParaRPr lang="en-US"/>
          </a:p>
          <a:p>
            <a:r>
              <a:rPr lang="en-US"/>
              <a:t>Gestión de Usuarios: donde se almacenan los datos personales, credenciales y roles. Esto nos permite diferenciar entre clientes y operadores, y aplicar control de acceso según el perfil del usuario.</a:t>
            </a:r>
          </a:p>
          <a:p>
            <a:endParaRPr lang="en-US"/>
          </a:p>
          <a:p>
            <a:r>
              <a:rPr lang="en-US"/>
              <a:t>Catálogo de Productos: incluye entidades como Producto, Categoría e Imagen_Producto, permitiendo una presentación flexible y categorizada de los artículos en venta.</a:t>
            </a:r>
          </a:p>
          <a:p>
            <a:endParaRPr lang="en-US"/>
          </a:p>
          <a:p>
            <a:r>
              <a:rPr lang="en-US"/>
              <a:t>Proceso de Compra: abarca desde el Carrito_Compra hasta el Pedido y su Detalle_Pedido. Esta relación entre tablas garantiza trazabilidad desde la selección hasta la finalización de la compra.</a:t>
            </a:r>
          </a:p>
          <a:p>
            <a:endParaRPr lang="en-US"/>
          </a:p>
          <a:p>
            <a:r>
              <a:rPr lang="en-US"/>
              <a:t>Lista de Favoritos: permite a los usuarios guardar productos para revisarlos posteriormente, con un control sobre el número de artículos favoritos por cuenta.</a:t>
            </a:r>
          </a:p>
          <a:p>
            <a:endParaRPr lang="en-US"/>
          </a:p>
          <a:p>
            <a:r>
              <a:rPr lang="en-US"/>
              <a:t>Roles de Usuario: posibilita la gestión diferenciada de funcionalidades entre clientes, operadores y administradores del sistema.</a:t>
            </a:r>
          </a:p>
          <a:p>
            <a:endParaRPr lang="en-US"/>
          </a:p>
          <a:p>
            <a:r>
              <a:rPr lang="en-US"/>
              <a:t>Organización de Productos: mediante relaciones entre categorías y productos, habilitamos filtros múltiples para una experiencia personalizada en el catálogo.</a:t>
            </a:r>
          </a:p>
          <a:p>
            <a:endParaRPr lang="en-US"/>
          </a:p>
          <a:p>
            <a:r>
              <a:rPr lang="en-US"/>
              <a:t>Este modelo permite mantener la integridad de los datos, facilita futuras escalabilidades, y sirve como base para las operaciones clave de la tienda virtual.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esta diapositiva presentamos la vista física del sistema, que muestra cómo se distribuyen los componentes a nivel de infraestructura.</a:t>
            </a:r>
          </a:p>
          <a:p>
            <a:r>
              <a:rPr lang="en-US"/>
              <a:t>A la izquierda tenemos los usuarios y clientes que acceden desde PC o dispositivos móviles. Todos requieren conexión a internet y utilizan navegadores para interactuar con el sistema.</a:t>
            </a:r>
          </a:p>
          <a:p>
            <a:r>
              <a:rPr lang="en-US"/>
              <a:t>Estas solicitudes llegan al servidor web, que cuenta con recursos mínimos como 4GB de RAM y un procesador básico, y es responsable de ejecutar funciones críticas como procesamiento de pagos y envío de notificaciones.</a:t>
            </a:r>
          </a:p>
          <a:p>
            <a:r>
              <a:rPr lang="en-US"/>
              <a:t>El servidor se comunica mediante conexión MySQL con la base de datos, que almacena la información y ejecuta los controladores necesarios para gestionar los datos.</a:t>
            </a:r>
          </a:p>
          <a:p>
            <a:r>
              <a:rPr lang="en-US"/>
              <a:t>Toda la comunicación entre componentes está asegurada mediante HTTPS, asegurando la integridad y privacidad de los datos en tránsito.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svg"/><Relationship Id="rId7" Type="http://schemas.openxmlformats.org/officeDocument/2006/relationships/image" Target="../media/image5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31.svg"/><Relationship Id="rId12" Type="http://schemas.openxmlformats.org/officeDocument/2006/relationships/image" Target="../media/image5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31.svg"/><Relationship Id="rId12" Type="http://schemas.openxmlformats.org/officeDocument/2006/relationships/image" Target="../media/image5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17" Type="http://schemas.openxmlformats.org/officeDocument/2006/relationships/image" Target="../media/image33.svg"/><Relationship Id="rId2" Type="http://schemas.openxmlformats.org/officeDocument/2006/relationships/image" Target="../media/image7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9.svg"/><Relationship Id="rId5" Type="http://schemas.openxmlformats.org/officeDocument/2006/relationships/image" Target="../media/image27.svg"/><Relationship Id="rId15" Type="http://schemas.openxmlformats.org/officeDocument/2006/relationships/image" Target="../media/image31.sv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12.sv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sv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4"/>
          <a:srcRect l="3305" t="4479" b="1354"/>
          <a:stretch>
            <a:fillRect/>
          </a:stretch>
        </p:blipFill>
        <p:spPr>
          <a:xfrm>
            <a:off x="0" y="0"/>
            <a:ext cx="18532118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75330" y="341132"/>
            <a:ext cx="1906740" cy="1963013"/>
          </a:xfrm>
          <a:custGeom>
            <a:avLst/>
            <a:gdLst/>
            <a:ahLst/>
            <a:cxnLst/>
            <a:rect l="l" t="t" r="r" b="b"/>
            <a:pathLst>
              <a:path w="1906740" h="1963013">
                <a:moveTo>
                  <a:pt x="0" y="0"/>
                </a:moveTo>
                <a:lnTo>
                  <a:pt x="1906740" y="0"/>
                </a:lnTo>
                <a:lnTo>
                  <a:pt x="1906740" y="1963013"/>
                </a:lnTo>
                <a:lnTo>
                  <a:pt x="0" y="1963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2989562" y="0"/>
            <a:ext cx="24924449" cy="10287000"/>
          </a:xfrm>
          <a:custGeom>
            <a:avLst/>
            <a:gdLst/>
            <a:ahLst/>
            <a:cxnLst/>
            <a:rect l="l" t="t" r="r" b="b"/>
            <a:pathLst>
              <a:path w="24924449" h="10287000">
                <a:moveTo>
                  <a:pt x="0" y="0"/>
                </a:moveTo>
                <a:lnTo>
                  <a:pt x="24924449" y="0"/>
                </a:lnTo>
                <a:lnTo>
                  <a:pt x="249244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 flipV="1">
            <a:off x="328690" y="5143500"/>
            <a:ext cx="16158884" cy="38100"/>
          </a:xfrm>
          <a:prstGeom prst="line">
            <a:avLst/>
          </a:prstGeom>
          <a:ln w="38100" cap="flat">
            <a:solidFill>
              <a:srgbClr val="0901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4889418" y="403913"/>
            <a:ext cx="3196310" cy="2687909"/>
          </a:xfrm>
          <a:custGeom>
            <a:avLst/>
            <a:gdLst/>
            <a:ahLst/>
            <a:cxnLst/>
            <a:rect l="l" t="t" r="r" b="b"/>
            <a:pathLst>
              <a:path w="3196310" h="2687909">
                <a:moveTo>
                  <a:pt x="0" y="0"/>
                </a:moveTo>
                <a:lnTo>
                  <a:pt x="3196311" y="0"/>
                </a:lnTo>
                <a:lnTo>
                  <a:pt x="3196311" y="2687909"/>
                </a:lnTo>
                <a:lnTo>
                  <a:pt x="0" y="2687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328662" y="636652"/>
            <a:ext cx="19471089" cy="30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81"/>
              </a:lnSpc>
            </a:pPr>
            <a:r>
              <a:rPr lang="en-US" sz="8201" b="1" spc="-344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Primer Incremento para la</a:t>
            </a:r>
          </a:p>
          <a:p>
            <a:pPr algn="l">
              <a:lnSpc>
                <a:spcPts val="11481"/>
              </a:lnSpc>
            </a:pPr>
            <a:r>
              <a:rPr lang="en-US" sz="8201" b="1" spc="-344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Plataforma de Tienda Virtual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662" y="3228167"/>
            <a:ext cx="14560756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spc="-27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Arte Religioso, Los Cobres Limitado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662" y="5267478"/>
            <a:ext cx="12594083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Intengrantes: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Martín Alejandro Ibaceta Henríquez, NRC: 8292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Alejandro Iván Marco Hannus, NRC: 8292​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Luis Alberto Núñez Acuña, NRC: 8294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Luis Nicolás Núñez Castro, NRC: 8294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Felipe Ignacio Rodríguez Proboste, NRC: 8294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Ignacio Alejandro Zañartu Höppner, NRC: 8293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005584" y="1689210"/>
            <a:ext cx="12276832" cy="7181947"/>
          </a:xfrm>
          <a:custGeom>
            <a:avLst/>
            <a:gdLst/>
            <a:ahLst/>
            <a:cxnLst/>
            <a:rect l="l" t="t" r="r" b="b"/>
            <a:pathLst>
              <a:path w="12276832" h="7181947">
                <a:moveTo>
                  <a:pt x="0" y="0"/>
                </a:moveTo>
                <a:lnTo>
                  <a:pt x="12276832" y="0"/>
                </a:lnTo>
                <a:lnTo>
                  <a:pt x="12276832" y="7181947"/>
                </a:lnTo>
                <a:lnTo>
                  <a:pt x="0" y="7181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CU N°08:</a:t>
            </a:r>
            <a:r>
              <a:rPr lang="en-US" sz="3199" spc="-1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Iniciando Sesión</a:t>
            </a:r>
          </a:p>
        </p:txBody>
      </p:sp>
    </p:spTree>
  </p:cSld>
  <p:clrMapOvr>
    <a:masterClrMapping/>
  </p:clrMapOvr>
  <p:transition spd="med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645920" y="1631532"/>
            <a:ext cx="10950737" cy="7297303"/>
          </a:xfrm>
          <a:custGeom>
            <a:avLst/>
            <a:gdLst/>
            <a:ahLst/>
            <a:cxnLst/>
            <a:rect l="l" t="t" r="r" b="b"/>
            <a:pathLst>
              <a:path w="10950737" h="7297303">
                <a:moveTo>
                  <a:pt x="0" y="0"/>
                </a:moveTo>
                <a:lnTo>
                  <a:pt x="10950737" y="0"/>
                </a:lnTo>
                <a:lnTo>
                  <a:pt x="10950737" y="7297303"/>
                </a:lnTo>
                <a:lnTo>
                  <a:pt x="0" y="7297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CU N°21:</a:t>
            </a:r>
            <a:r>
              <a:rPr lang="en-US" sz="3199" spc="-1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Actualizando Cantidad de Producto tras Compra</a:t>
            </a:r>
          </a:p>
        </p:txBody>
      </p:sp>
    </p:spTree>
  </p:cSld>
  <p:clrMapOvr>
    <a:masterClrMapping/>
  </p:clrMapOvr>
  <p:transition spd="med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715697" y="1626272"/>
            <a:ext cx="10880960" cy="7307824"/>
          </a:xfrm>
          <a:custGeom>
            <a:avLst/>
            <a:gdLst/>
            <a:ahLst/>
            <a:cxnLst/>
            <a:rect l="l" t="t" r="r" b="b"/>
            <a:pathLst>
              <a:path w="10880960" h="7307824">
                <a:moveTo>
                  <a:pt x="0" y="0"/>
                </a:moveTo>
                <a:lnTo>
                  <a:pt x="10880960" y="0"/>
                </a:lnTo>
                <a:lnTo>
                  <a:pt x="10880960" y="7307823"/>
                </a:lnTo>
                <a:lnTo>
                  <a:pt x="0" y="73078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CU N°21:</a:t>
            </a:r>
            <a:r>
              <a:rPr lang="en-US" sz="3199" spc="-1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Actualizando Cantidad de Producto tras Compra, Producto Agotado</a:t>
            </a:r>
          </a:p>
        </p:txBody>
      </p:sp>
    </p:spTree>
  </p:cSld>
  <p:clrMapOvr>
    <a:masterClrMapping/>
  </p:clrMapOvr>
  <p:transition spd="med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958356" y="1631532"/>
            <a:ext cx="10702074" cy="7297303"/>
          </a:xfrm>
          <a:custGeom>
            <a:avLst/>
            <a:gdLst/>
            <a:ahLst/>
            <a:cxnLst/>
            <a:rect l="l" t="t" r="r" b="b"/>
            <a:pathLst>
              <a:path w="10702074" h="7297303">
                <a:moveTo>
                  <a:pt x="0" y="0"/>
                </a:moveTo>
                <a:lnTo>
                  <a:pt x="10702074" y="0"/>
                </a:lnTo>
                <a:lnTo>
                  <a:pt x="10702074" y="7297303"/>
                </a:lnTo>
                <a:lnTo>
                  <a:pt x="0" y="7297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CU N°23:</a:t>
            </a:r>
            <a:r>
              <a:rPr lang="en-US" sz="3199" spc="-1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Agregando Artículos a la Lista de Favoritos</a:t>
            </a:r>
          </a:p>
        </p:txBody>
      </p:sp>
    </p:spTree>
  </p:cSld>
  <p:clrMapOvr>
    <a:masterClrMapping/>
  </p:clrMapOvr>
  <p:transition spd="med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907731" y="1631532"/>
            <a:ext cx="10472539" cy="7297303"/>
          </a:xfrm>
          <a:custGeom>
            <a:avLst/>
            <a:gdLst/>
            <a:ahLst/>
            <a:cxnLst/>
            <a:rect l="l" t="t" r="r" b="b"/>
            <a:pathLst>
              <a:path w="10472539" h="7297303">
                <a:moveTo>
                  <a:pt x="0" y="0"/>
                </a:moveTo>
                <a:lnTo>
                  <a:pt x="10472538" y="0"/>
                </a:lnTo>
                <a:lnTo>
                  <a:pt x="10472538" y="7297303"/>
                </a:lnTo>
                <a:lnTo>
                  <a:pt x="0" y="7297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CU N°23:</a:t>
            </a:r>
            <a:r>
              <a:rPr lang="en-US" sz="3199" spc="-1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Agregando Artículos a la Lista de Favoritos, Límite de Favoritos Excedido</a:t>
            </a:r>
          </a:p>
        </p:txBody>
      </p:sp>
    </p:spTree>
  </p:cSld>
  <p:clrMapOvr>
    <a:masterClrMapping/>
  </p:clrMapOvr>
  <p:transition spd="med"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5. Vista de Desarrollo</a:t>
            </a:r>
          </a:p>
        </p:txBody>
      </p:sp>
      <p:sp>
        <p:nvSpPr>
          <p:cNvPr id="4" name="Freeform 4"/>
          <p:cNvSpPr/>
          <p:nvPr/>
        </p:nvSpPr>
        <p:spPr>
          <a:xfrm>
            <a:off x="3786593" y="1946386"/>
            <a:ext cx="10714814" cy="7257475"/>
          </a:xfrm>
          <a:custGeom>
            <a:avLst/>
            <a:gdLst/>
            <a:ahLst/>
            <a:cxnLst/>
            <a:rect l="l" t="t" r="r" b="b"/>
            <a:pathLst>
              <a:path w="10714814" h="7257475">
                <a:moveTo>
                  <a:pt x="0" y="0"/>
                </a:moveTo>
                <a:lnTo>
                  <a:pt x="10714814" y="0"/>
                </a:lnTo>
                <a:lnTo>
                  <a:pt x="10714814" y="7257475"/>
                </a:lnTo>
                <a:lnTo>
                  <a:pt x="0" y="725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6. Vista Física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275189" y="2071860"/>
            <a:ext cx="11737622" cy="7006527"/>
          </a:xfrm>
          <a:custGeom>
            <a:avLst/>
            <a:gdLst/>
            <a:ahLst/>
            <a:cxnLst/>
            <a:rect l="l" t="t" r="r" b="b"/>
            <a:pathLst>
              <a:path w="11737622" h="7006527">
                <a:moveTo>
                  <a:pt x="0" y="0"/>
                </a:moveTo>
                <a:lnTo>
                  <a:pt x="11737622" y="0"/>
                </a:lnTo>
                <a:lnTo>
                  <a:pt x="11737622" y="7006527"/>
                </a:lnTo>
                <a:lnTo>
                  <a:pt x="0" y="7006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95" y="1353574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4441214" y="762548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4647104" y="0"/>
                </a:moveTo>
                <a:lnTo>
                  <a:pt x="0" y="0"/>
                </a:lnTo>
                <a:lnTo>
                  <a:pt x="0" y="4114800"/>
                </a:lnTo>
                <a:lnTo>
                  <a:pt x="4647104" y="4114800"/>
                </a:lnTo>
                <a:lnTo>
                  <a:pt x="4647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88229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461332" y="1651633"/>
            <a:ext cx="6796968" cy="718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Interfaces Principales:</a:t>
            </a:r>
          </a:p>
          <a:p>
            <a:pPr algn="l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Sistema:</a:t>
            </a:r>
          </a:p>
          <a:p>
            <a:pPr algn="l">
              <a:lnSpc>
                <a:spcPts val="5039"/>
              </a:lnSpc>
            </a:pPr>
            <a:endParaRPr lang="en-US" sz="3599" b="1" spc="-151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   Carro de Compra</a:t>
            </a:r>
          </a:p>
          <a:p>
            <a:pPr algn="l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   Gestión de Catálogo</a:t>
            </a:r>
          </a:p>
          <a:p>
            <a:pPr algn="l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   Gestión de Usuarios</a:t>
            </a:r>
          </a:p>
          <a:p>
            <a:pPr algn="l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   Proceso de Compra</a:t>
            </a:r>
          </a:p>
          <a:p>
            <a:pPr algn="l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   Aministración de</a:t>
            </a:r>
          </a:p>
          <a:p>
            <a:pPr algn="l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   Pedidos</a:t>
            </a:r>
          </a:p>
          <a:p>
            <a:pPr algn="l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   Gestión de</a:t>
            </a:r>
          </a:p>
          <a:p>
            <a:pPr algn="l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       Información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61332" y="245545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8305211" y="1463939"/>
            <a:ext cx="8404013" cy="8008870"/>
          </a:xfrm>
          <a:custGeom>
            <a:avLst/>
            <a:gdLst/>
            <a:ahLst/>
            <a:cxnLst/>
            <a:rect l="l" t="t" r="r" b="b"/>
            <a:pathLst>
              <a:path w="8404013" h="8008870">
                <a:moveTo>
                  <a:pt x="0" y="0"/>
                </a:moveTo>
                <a:lnTo>
                  <a:pt x="8404013" y="0"/>
                </a:lnTo>
                <a:lnTo>
                  <a:pt x="8404013" y="8008870"/>
                </a:lnTo>
                <a:lnTo>
                  <a:pt x="0" y="8008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7. Árbol de Navegación</a:t>
            </a:r>
          </a:p>
        </p:txBody>
      </p:sp>
      <p:sp>
        <p:nvSpPr>
          <p:cNvPr id="18" name="Freeform 18"/>
          <p:cNvSpPr/>
          <p:nvPr/>
        </p:nvSpPr>
        <p:spPr>
          <a:xfrm>
            <a:off x="3041192" y="374284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3041192" y="437197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3041192" y="500110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3041192" y="5630227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3041192" y="6259353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3041192" y="7564754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286128" y="2174123"/>
            <a:ext cx="11715744" cy="6431196"/>
          </a:xfrm>
          <a:custGeom>
            <a:avLst/>
            <a:gdLst/>
            <a:ahLst/>
            <a:cxnLst/>
            <a:rect l="l" t="t" r="r" b="b"/>
            <a:pathLst>
              <a:path w="11715744" h="6431196">
                <a:moveTo>
                  <a:pt x="0" y="0"/>
                </a:moveTo>
                <a:lnTo>
                  <a:pt x="11715744" y="0"/>
                </a:lnTo>
                <a:lnTo>
                  <a:pt x="11715744" y="6431196"/>
                </a:lnTo>
                <a:lnTo>
                  <a:pt x="0" y="6431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CU N°08, Prueba de Autenticación de Sesión</a:t>
            </a:r>
          </a:p>
        </p:txBody>
      </p:sp>
    </p:spTree>
  </p:cSld>
  <p:clrMapOvr>
    <a:masterClrMapping/>
  </p:clrMapOvr>
  <p:transition spd="med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286128" y="2205282"/>
            <a:ext cx="11715744" cy="6368878"/>
          </a:xfrm>
          <a:custGeom>
            <a:avLst/>
            <a:gdLst/>
            <a:ahLst/>
            <a:cxnLst/>
            <a:rect l="l" t="t" r="r" b="b"/>
            <a:pathLst>
              <a:path w="11715744" h="6368878">
                <a:moveTo>
                  <a:pt x="0" y="0"/>
                </a:moveTo>
                <a:lnTo>
                  <a:pt x="11715744" y="0"/>
                </a:lnTo>
                <a:lnTo>
                  <a:pt x="11715744" y="6368878"/>
                </a:lnTo>
                <a:lnTo>
                  <a:pt x="0" y="6368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CU N°08, Inicio de Sesión Exitoso mediante Autenticación</a:t>
            </a:r>
          </a:p>
        </p:txBody>
      </p:sp>
    </p:spTree>
  </p:cSld>
  <p:clrMapOvr>
    <a:masterClrMapping/>
  </p:clrMapOvr>
  <p:transition spd="med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28700" y="6738935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4"/>
                </a:lnTo>
                <a:lnTo>
                  <a:pt x="0" y="180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480336" y="248285"/>
            <a:ext cx="15778964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Índice de Contenidos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323340"/>
            <a:ext cx="15401672" cy="701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1. Casos de Uso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        1.1 CU N°08, Iniciando Sesión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2. Product Backlog List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3. Vista Lógica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        3.1 Diagrama de Clases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        3.2 Modelo de Datos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4. Vista de Proceso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30372" y="1323340"/>
            <a:ext cx="828928" cy="701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</p:spTree>
  </p:cSld>
  <p:clrMapOvr>
    <a:masterClrMapping/>
  </p:clrMapOvr>
  <p:transition spd="med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286128" y="2186587"/>
            <a:ext cx="11715744" cy="6406269"/>
          </a:xfrm>
          <a:custGeom>
            <a:avLst/>
            <a:gdLst/>
            <a:ahLst/>
            <a:cxnLst/>
            <a:rect l="l" t="t" r="r" b="b"/>
            <a:pathLst>
              <a:path w="11715744" h="6406269">
                <a:moveTo>
                  <a:pt x="0" y="0"/>
                </a:moveTo>
                <a:lnTo>
                  <a:pt x="11715744" y="0"/>
                </a:lnTo>
                <a:lnTo>
                  <a:pt x="11715744" y="6406268"/>
                </a:lnTo>
                <a:lnTo>
                  <a:pt x="0" y="6406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CU N°23, Agregando un Artículo a la Lista de Favoritos</a:t>
            </a:r>
          </a:p>
        </p:txBody>
      </p:sp>
    </p:spTree>
  </p:cSld>
  <p:clrMapOvr>
    <a:masterClrMapping/>
  </p:clrMapOvr>
  <p:transition spd="med"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283347" y="2179427"/>
            <a:ext cx="11721306" cy="6420588"/>
          </a:xfrm>
          <a:custGeom>
            <a:avLst/>
            <a:gdLst/>
            <a:ahLst/>
            <a:cxnLst/>
            <a:rect l="l" t="t" r="r" b="b"/>
            <a:pathLst>
              <a:path w="11721306" h="6420588">
                <a:moveTo>
                  <a:pt x="0" y="0"/>
                </a:moveTo>
                <a:lnTo>
                  <a:pt x="11721306" y="0"/>
                </a:lnTo>
                <a:lnTo>
                  <a:pt x="11721306" y="6420588"/>
                </a:lnTo>
                <a:lnTo>
                  <a:pt x="0" y="6420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CU N°29, Utilizando el Carro de Compras</a:t>
            </a:r>
          </a:p>
        </p:txBody>
      </p:sp>
    </p:spTree>
  </p:cSld>
  <p:clrMapOvr>
    <a:masterClrMapping/>
  </p:clrMapOvr>
  <p:transition spd="med"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286128" y="2186587"/>
            <a:ext cx="11715744" cy="6406269"/>
          </a:xfrm>
          <a:custGeom>
            <a:avLst/>
            <a:gdLst/>
            <a:ahLst/>
            <a:cxnLst/>
            <a:rect l="l" t="t" r="r" b="b"/>
            <a:pathLst>
              <a:path w="11715744" h="6406269">
                <a:moveTo>
                  <a:pt x="0" y="0"/>
                </a:moveTo>
                <a:lnTo>
                  <a:pt x="11715744" y="0"/>
                </a:lnTo>
                <a:lnTo>
                  <a:pt x="11715744" y="6406268"/>
                </a:lnTo>
                <a:lnTo>
                  <a:pt x="0" y="6406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CU N°40, Verificando un Pedido por Código de Retiro</a:t>
            </a:r>
          </a:p>
        </p:txBody>
      </p:sp>
    </p:spTree>
  </p:cSld>
  <p:clrMapOvr>
    <a:masterClrMapping/>
  </p:clrMapOvr>
  <p:transition spd="med"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66152" y="784805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7912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7051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262709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593129" y="1889580"/>
            <a:ext cx="4903589" cy="4903589"/>
          </a:xfrm>
          <a:custGeom>
            <a:avLst/>
            <a:gdLst/>
            <a:ahLst/>
            <a:cxnLst/>
            <a:rect l="l" t="t" r="r" b="b"/>
            <a:pathLst>
              <a:path w="4903589" h="4903589">
                <a:moveTo>
                  <a:pt x="0" y="0"/>
                </a:moveTo>
                <a:lnTo>
                  <a:pt x="4903589" y="0"/>
                </a:lnTo>
                <a:lnTo>
                  <a:pt x="4903589" y="4903589"/>
                </a:lnTo>
                <a:lnTo>
                  <a:pt x="0" y="490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400000">
            <a:off x="13907048" y="-170264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568383" y="3132510"/>
            <a:ext cx="13151234" cy="4021979"/>
          </a:xfrm>
          <a:custGeom>
            <a:avLst/>
            <a:gdLst/>
            <a:ahLst/>
            <a:cxnLst/>
            <a:rect l="l" t="t" r="r" b="b"/>
            <a:pathLst>
              <a:path w="13151234" h="4021979">
                <a:moveTo>
                  <a:pt x="0" y="0"/>
                </a:moveTo>
                <a:lnTo>
                  <a:pt x="13151234" y="0"/>
                </a:lnTo>
                <a:lnTo>
                  <a:pt x="13151234" y="4021980"/>
                </a:lnTo>
                <a:lnTo>
                  <a:pt x="0" y="4021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9. Retrospectiva</a:t>
            </a:r>
          </a:p>
        </p:txBody>
      </p:sp>
    </p:spTree>
  </p:cSld>
  <p:clrMapOvr>
    <a:masterClrMapping/>
  </p:clrMapOvr>
  <p:transition spd="med">
    <p:cover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17967" y="1744113"/>
            <a:ext cx="13852065" cy="7177888"/>
          </a:xfrm>
          <a:custGeom>
            <a:avLst/>
            <a:gdLst/>
            <a:ahLst/>
            <a:cxnLst/>
            <a:rect l="l" t="t" r="r" b="b"/>
            <a:pathLst>
              <a:path w="13852065" h="7177888">
                <a:moveTo>
                  <a:pt x="0" y="0"/>
                </a:moveTo>
                <a:lnTo>
                  <a:pt x="13852066" y="0"/>
                </a:lnTo>
                <a:lnTo>
                  <a:pt x="13852066" y="7177888"/>
                </a:lnTo>
                <a:lnTo>
                  <a:pt x="0" y="717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629549" y="2195989"/>
            <a:ext cx="13028902" cy="6220842"/>
          </a:xfrm>
          <a:custGeom>
            <a:avLst/>
            <a:gdLst/>
            <a:ahLst/>
            <a:cxnLst/>
            <a:rect l="l" t="t" r="r" b="b"/>
            <a:pathLst>
              <a:path w="13028902" h="6220842">
                <a:moveTo>
                  <a:pt x="0" y="0"/>
                </a:moveTo>
                <a:lnTo>
                  <a:pt x="13028902" y="0"/>
                </a:lnTo>
                <a:lnTo>
                  <a:pt x="13028902" y="6220842"/>
                </a:lnTo>
                <a:lnTo>
                  <a:pt x="0" y="622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81096" y="7216062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4582868" y="2424364"/>
            <a:ext cx="9122264" cy="5438273"/>
          </a:xfrm>
          <a:custGeom>
            <a:avLst/>
            <a:gdLst/>
            <a:ahLst/>
            <a:cxnLst/>
            <a:rect l="l" t="t" r="r" b="b"/>
            <a:pathLst>
              <a:path w="9122264" h="5438273">
                <a:moveTo>
                  <a:pt x="0" y="0"/>
                </a:moveTo>
                <a:lnTo>
                  <a:pt x="9122264" y="0"/>
                </a:lnTo>
                <a:lnTo>
                  <a:pt x="9122264" y="5438272"/>
                </a:lnTo>
                <a:lnTo>
                  <a:pt x="0" y="5438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9.1 Gráfico Burn-Up</a:t>
            </a:r>
          </a:p>
        </p:txBody>
      </p:sp>
    </p:spTree>
  </p:cSld>
  <p:clrMapOvr>
    <a:masterClrMapping/>
  </p:clrMapOvr>
  <p:transition spd="med">
    <p:cover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17967" y="1744113"/>
            <a:ext cx="13852065" cy="7177888"/>
          </a:xfrm>
          <a:custGeom>
            <a:avLst/>
            <a:gdLst/>
            <a:ahLst/>
            <a:cxnLst/>
            <a:rect l="l" t="t" r="r" b="b"/>
            <a:pathLst>
              <a:path w="13852065" h="7177888">
                <a:moveTo>
                  <a:pt x="0" y="0"/>
                </a:moveTo>
                <a:lnTo>
                  <a:pt x="13852066" y="0"/>
                </a:lnTo>
                <a:lnTo>
                  <a:pt x="13852066" y="7177888"/>
                </a:lnTo>
                <a:lnTo>
                  <a:pt x="0" y="717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629549" y="2195989"/>
            <a:ext cx="13028902" cy="6220842"/>
          </a:xfrm>
          <a:custGeom>
            <a:avLst/>
            <a:gdLst/>
            <a:ahLst/>
            <a:cxnLst/>
            <a:rect l="l" t="t" r="r" b="b"/>
            <a:pathLst>
              <a:path w="13028902" h="6220842">
                <a:moveTo>
                  <a:pt x="0" y="0"/>
                </a:moveTo>
                <a:lnTo>
                  <a:pt x="13028902" y="0"/>
                </a:lnTo>
                <a:lnTo>
                  <a:pt x="13028902" y="6220842"/>
                </a:lnTo>
                <a:lnTo>
                  <a:pt x="0" y="622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81096" y="7216062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4582868" y="2424364"/>
            <a:ext cx="9122264" cy="5438273"/>
          </a:xfrm>
          <a:custGeom>
            <a:avLst/>
            <a:gdLst/>
            <a:ahLst/>
            <a:cxnLst/>
            <a:rect l="l" t="t" r="r" b="b"/>
            <a:pathLst>
              <a:path w="9122264" h="5438273">
                <a:moveTo>
                  <a:pt x="0" y="0"/>
                </a:moveTo>
                <a:lnTo>
                  <a:pt x="9122264" y="0"/>
                </a:lnTo>
                <a:lnTo>
                  <a:pt x="9122264" y="5438272"/>
                </a:lnTo>
                <a:lnTo>
                  <a:pt x="0" y="5438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9.1 Gráfico Burn-Down</a:t>
            </a:r>
          </a:p>
        </p:txBody>
      </p:sp>
    </p:spTree>
  </p:cSld>
  <p:clrMapOvr>
    <a:masterClrMapping/>
  </p:clrMapOvr>
  <p:transition spd="med">
    <p:cover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828800" y="7007543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2045666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6877249" y="8160068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11544300" y="8160068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15430500" y="72009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6017818">
            <a:off x="12805457" y="-954251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4401800" y="-10287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346881" y="-2340293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6358582" y="-130958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2240508" y="-2568893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-1828800" y="-130958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 rot="5400000">
            <a:off x="15430500" y="30861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5400000">
            <a:off x="-3372049" y="30861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2521541" y="6750686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-514549" y="5593106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9" y="0"/>
                </a:lnTo>
                <a:lnTo>
                  <a:pt x="3377019" y="1801444"/>
                </a:lnTo>
                <a:lnTo>
                  <a:pt x="0" y="180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 rot="1199884">
            <a:off x="12954196" y="5771675"/>
            <a:ext cx="2895209" cy="3245750"/>
          </a:xfrm>
          <a:custGeom>
            <a:avLst/>
            <a:gdLst/>
            <a:ahLst/>
            <a:cxnLst/>
            <a:rect l="l" t="t" r="r" b="b"/>
            <a:pathLst>
              <a:path w="2895209" h="3245750">
                <a:moveTo>
                  <a:pt x="0" y="0"/>
                </a:moveTo>
                <a:lnTo>
                  <a:pt x="2895208" y="0"/>
                </a:lnTo>
                <a:lnTo>
                  <a:pt x="2895208" y="3245750"/>
                </a:lnTo>
                <a:lnTo>
                  <a:pt x="0" y="324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100782" y="3108336"/>
            <a:ext cx="16230600" cy="367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1"/>
              </a:lnSpc>
            </a:pPr>
            <a:r>
              <a:rPr lang="en-US" sz="10000" b="1" spc="-420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¡Muchas gracias por su atención!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6655" y="5018675"/>
            <a:ext cx="2468489" cy="5241964"/>
          </a:xfrm>
          <a:custGeom>
            <a:avLst/>
            <a:gdLst/>
            <a:ahLst/>
            <a:cxnLst/>
            <a:rect l="l" t="t" r="r" b="b"/>
            <a:pathLst>
              <a:path w="2468489" h="5241964">
                <a:moveTo>
                  <a:pt x="0" y="0"/>
                </a:moveTo>
                <a:lnTo>
                  <a:pt x="2468488" y="0"/>
                </a:lnTo>
                <a:lnTo>
                  <a:pt x="2468488" y="5241964"/>
                </a:lnTo>
                <a:lnTo>
                  <a:pt x="0" y="524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28700" y="1323340"/>
            <a:ext cx="15363455" cy="701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5. Vista de Desarrollo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6. Vista Física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7. Árbol de Navegación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8. Casos de Prueba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9. Retrospectiva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        9.1 Gráfico Burn-Up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          9.2 Gráfico Burn-Down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0336" y="248285"/>
            <a:ext cx="15778964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Índice de Contenidos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92155" y="1323340"/>
            <a:ext cx="867145" cy="701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50761" y="8455565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1431601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347747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856399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630191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400000">
            <a:off x="14255920" y="-2278180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5" y="0"/>
                </a:lnTo>
                <a:lnTo>
                  <a:pt x="4647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65668" y="248285"/>
            <a:ext cx="15513805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1. Casos de Uso</a:t>
            </a:r>
            <a:r>
              <a:rPr lang="en-US" sz="6799" spc="-285">
                <a:solidFill>
                  <a:srgbClr val="09014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6277" y="1485762"/>
            <a:ext cx="15175446" cy="566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N°07: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Incorporando nuevo cliente mediante registro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N°08: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Iniciando sesión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N°21: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Actualizando unidades de producto en inventario posterior a la compra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N°23: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Incorporando productos a la lista de favoritos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N°26: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Personalizando el catálogo a través de filtros categóricos simultáneos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N°29: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Incorporando artículos al carro de compras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N°40: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Verificando pedidos mediante código de retiro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N°42: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Incorporando productosal catálogo desde el panel de gestión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N°43: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Eliminando productos del catálogo con confirmación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CU N°45:</a:t>
            </a:r>
            <a:r>
              <a:rPr lang="en-US" sz="3199" spc="-134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Gestionando permisos de usuario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EBC1BC-1CF8-4704-A3FE-010CE21ED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95" y="7576467"/>
            <a:ext cx="8546209" cy="1865786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72553">
            <a:off x="-2031911" y="8772837"/>
            <a:ext cx="7315200" cy="970927"/>
          </a:xfrm>
          <a:custGeom>
            <a:avLst/>
            <a:gdLst/>
            <a:ahLst/>
            <a:cxnLst/>
            <a:rect l="l" t="t" r="r" b="b"/>
            <a:pathLst>
              <a:path w="7315200" h="970927">
                <a:moveTo>
                  <a:pt x="0" y="0"/>
                </a:moveTo>
                <a:lnTo>
                  <a:pt x="7315200" y="0"/>
                </a:lnTo>
                <a:lnTo>
                  <a:pt x="7315200" y="970926"/>
                </a:lnTo>
                <a:lnTo>
                  <a:pt x="0" y="97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272553">
            <a:off x="13601700" y="1045447"/>
            <a:ext cx="7315200" cy="970927"/>
          </a:xfrm>
          <a:custGeom>
            <a:avLst/>
            <a:gdLst/>
            <a:ahLst/>
            <a:cxnLst/>
            <a:rect l="l" t="t" r="r" b="b"/>
            <a:pathLst>
              <a:path w="7315200" h="970927">
                <a:moveTo>
                  <a:pt x="0" y="0"/>
                </a:moveTo>
                <a:lnTo>
                  <a:pt x="7315200" y="0"/>
                </a:lnTo>
                <a:lnTo>
                  <a:pt x="7315200" y="970927"/>
                </a:lnTo>
                <a:lnTo>
                  <a:pt x="0" y="97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152512" y="553382"/>
            <a:ext cx="13982976" cy="9180236"/>
          </a:xfrm>
          <a:custGeom>
            <a:avLst/>
            <a:gdLst/>
            <a:ahLst/>
            <a:cxnLst/>
            <a:rect l="l" t="t" r="r" b="b"/>
            <a:pathLst>
              <a:path w="13982976" h="9180236">
                <a:moveTo>
                  <a:pt x="0" y="0"/>
                </a:moveTo>
                <a:lnTo>
                  <a:pt x="13982976" y="0"/>
                </a:lnTo>
                <a:lnTo>
                  <a:pt x="13982976" y="9180236"/>
                </a:lnTo>
                <a:lnTo>
                  <a:pt x="0" y="918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5077728" y="2175121"/>
            <a:ext cx="8132545" cy="5936758"/>
          </a:xfrm>
          <a:custGeom>
            <a:avLst/>
            <a:gdLst/>
            <a:ahLst/>
            <a:cxnLst/>
            <a:rect l="l" t="t" r="r" b="b"/>
            <a:pathLst>
              <a:path w="8132545" h="5936758">
                <a:moveTo>
                  <a:pt x="0" y="0"/>
                </a:moveTo>
                <a:lnTo>
                  <a:pt x="8132544" y="0"/>
                </a:lnTo>
                <a:lnTo>
                  <a:pt x="8132544" y="5936758"/>
                </a:lnTo>
                <a:lnTo>
                  <a:pt x="0" y="5936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" r="-3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236781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1.1 CU N°08: Iniciando Sesión</a:t>
            </a:r>
          </a:p>
        </p:txBody>
      </p:sp>
    </p:spTree>
  </p:cSld>
  <p:clrMapOvr>
    <a:masterClrMapping/>
  </p:clrMapOvr>
  <p:transition spd="med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66152" y="784805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7912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7051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262709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593129" y="1889580"/>
            <a:ext cx="4903589" cy="4903589"/>
          </a:xfrm>
          <a:custGeom>
            <a:avLst/>
            <a:gdLst/>
            <a:ahLst/>
            <a:cxnLst/>
            <a:rect l="l" t="t" r="r" b="b"/>
            <a:pathLst>
              <a:path w="4903589" h="4903589">
                <a:moveTo>
                  <a:pt x="0" y="0"/>
                </a:moveTo>
                <a:lnTo>
                  <a:pt x="4903589" y="0"/>
                </a:lnTo>
                <a:lnTo>
                  <a:pt x="4903589" y="4903589"/>
                </a:lnTo>
                <a:lnTo>
                  <a:pt x="0" y="490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400000">
            <a:off x="13907048" y="-170264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792960" y="2789716"/>
            <a:ext cx="12702079" cy="4707569"/>
          </a:xfrm>
          <a:custGeom>
            <a:avLst/>
            <a:gdLst/>
            <a:ahLst/>
            <a:cxnLst/>
            <a:rect l="l" t="t" r="r" b="b"/>
            <a:pathLst>
              <a:path w="12702079" h="4707569">
                <a:moveTo>
                  <a:pt x="0" y="0"/>
                </a:moveTo>
                <a:lnTo>
                  <a:pt x="12702080" y="0"/>
                </a:lnTo>
                <a:lnTo>
                  <a:pt x="12702080" y="4707568"/>
                </a:lnTo>
                <a:lnTo>
                  <a:pt x="0" y="4707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2. Product Backlog List</a:t>
            </a:r>
          </a:p>
        </p:txBody>
      </p:sp>
    </p:spTree>
  </p:cSld>
  <p:clrMapOvr>
    <a:masterClrMapping/>
  </p:clrMapOvr>
  <p:transition spd="med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17967" y="1744113"/>
            <a:ext cx="13852065" cy="7177888"/>
          </a:xfrm>
          <a:custGeom>
            <a:avLst/>
            <a:gdLst/>
            <a:ahLst/>
            <a:cxnLst/>
            <a:rect l="l" t="t" r="r" b="b"/>
            <a:pathLst>
              <a:path w="13852065" h="7177888">
                <a:moveTo>
                  <a:pt x="0" y="0"/>
                </a:moveTo>
                <a:lnTo>
                  <a:pt x="13852066" y="0"/>
                </a:lnTo>
                <a:lnTo>
                  <a:pt x="13852066" y="7177888"/>
                </a:lnTo>
                <a:lnTo>
                  <a:pt x="0" y="717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1096" y="7216062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3. Vista Lógica</a:t>
            </a:r>
          </a:p>
        </p:txBody>
      </p:sp>
      <p:sp>
        <p:nvSpPr>
          <p:cNvPr id="11" name="Freeform 11"/>
          <p:cNvSpPr/>
          <p:nvPr/>
        </p:nvSpPr>
        <p:spPr>
          <a:xfrm>
            <a:off x="4576490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5737224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3437819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0530625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1653452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2660718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1643927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0530625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2773756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3437819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4614590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5737224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7126945" y="4180427"/>
            <a:ext cx="4034110" cy="1926146"/>
          </a:xfrm>
          <a:custGeom>
            <a:avLst/>
            <a:gdLst/>
            <a:ahLst/>
            <a:cxnLst/>
            <a:rect l="l" t="t" r="r" b="b"/>
            <a:pathLst>
              <a:path w="4034110" h="1926146">
                <a:moveTo>
                  <a:pt x="0" y="0"/>
                </a:moveTo>
                <a:lnTo>
                  <a:pt x="4034110" y="0"/>
                </a:lnTo>
                <a:lnTo>
                  <a:pt x="4034110" y="1926146"/>
                </a:lnTo>
                <a:lnTo>
                  <a:pt x="0" y="19261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TextBox 24"/>
          <p:cNvSpPr txBox="1"/>
          <p:nvPr/>
        </p:nvSpPr>
        <p:spPr>
          <a:xfrm>
            <a:off x="10651996" y="2730974"/>
            <a:ext cx="400091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Vista de Desarrollo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22658" y="3102449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Vista Lógica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84558" y="6151070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Vista de Proceso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47221" y="6151070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Vista Física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43541" y="4663440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Vista Externa</a:t>
            </a:r>
          </a:p>
        </p:txBody>
      </p:sp>
      <p:sp>
        <p:nvSpPr>
          <p:cNvPr id="29" name="Freeform 29"/>
          <p:cNvSpPr/>
          <p:nvPr/>
        </p:nvSpPr>
        <p:spPr>
          <a:xfrm>
            <a:off x="2586588" y="3221510"/>
            <a:ext cx="708357" cy="721998"/>
          </a:xfrm>
          <a:custGeom>
            <a:avLst/>
            <a:gdLst/>
            <a:ahLst/>
            <a:cxnLst/>
            <a:rect l="l" t="t" r="r" b="b"/>
            <a:pathLst>
              <a:path w="708357" h="721998">
                <a:moveTo>
                  <a:pt x="0" y="0"/>
                </a:moveTo>
                <a:lnTo>
                  <a:pt x="708356" y="0"/>
                </a:lnTo>
                <a:lnTo>
                  <a:pt x="708356" y="721997"/>
                </a:lnTo>
                <a:lnTo>
                  <a:pt x="0" y="721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95" y="1353574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4441214" y="762548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4647104" y="0"/>
                </a:moveTo>
                <a:lnTo>
                  <a:pt x="0" y="0"/>
                </a:lnTo>
                <a:lnTo>
                  <a:pt x="0" y="4114800"/>
                </a:lnTo>
                <a:lnTo>
                  <a:pt x="4647104" y="4114800"/>
                </a:lnTo>
                <a:lnTo>
                  <a:pt x="4647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88229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7638026" y="1489346"/>
            <a:ext cx="9134113" cy="7996155"/>
          </a:xfrm>
          <a:custGeom>
            <a:avLst/>
            <a:gdLst/>
            <a:ahLst/>
            <a:cxnLst/>
            <a:rect l="l" t="t" r="r" b="b"/>
            <a:pathLst>
              <a:path w="9134113" h="7996155">
                <a:moveTo>
                  <a:pt x="0" y="0"/>
                </a:moveTo>
                <a:lnTo>
                  <a:pt x="9134113" y="0"/>
                </a:lnTo>
                <a:lnTo>
                  <a:pt x="9134113" y="7996155"/>
                </a:lnTo>
                <a:lnTo>
                  <a:pt x="0" y="799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3.2 Diagrama de Clases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73691" y="1708783"/>
            <a:ext cx="5364335" cy="846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Entidades:</a:t>
            </a: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Usuario</a:t>
            </a: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Cliente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Operador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Producto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Imagen_Producto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Categoria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Carrito_Compra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Item_Carrito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Lista_Favoritos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Item_Favorito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Pedido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Italics"/>
                <a:ea typeface="Arial Italics"/>
                <a:cs typeface="Arial Italics"/>
                <a:sym typeface="Arial Italics"/>
              </a:rPr>
              <a:t>      Detalle_Pedido</a:t>
            </a:r>
          </a:p>
        </p:txBody>
      </p:sp>
      <p:sp>
        <p:nvSpPr>
          <p:cNvPr id="17" name="Freeform 17"/>
          <p:cNvSpPr/>
          <p:nvPr/>
        </p:nvSpPr>
        <p:spPr>
          <a:xfrm>
            <a:off x="2273691" y="252443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2273691" y="3173602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2273691" y="382276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2273691" y="447094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2273691" y="511912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2273691" y="572619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2273691" y="6374367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2273691" y="6993208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2273691" y="761280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2273691" y="8228850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2273691" y="889447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2273691" y="9563338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95" y="1353574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4441214" y="762548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4647104" y="0"/>
                </a:moveTo>
                <a:lnTo>
                  <a:pt x="0" y="0"/>
                </a:lnTo>
                <a:lnTo>
                  <a:pt x="0" y="4114800"/>
                </a:lnTo>
                <a:lnTo>
                  <a:pt x="4647104" y="4114800"/>
                </a:lnTo>
                <a:lnTo>
                  <a:pt x="46471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88229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8919506" y="514985"/>
            <a:ext cx="7360100" cy="9409748"/>
          </a:xfrm>
          <a:custGeom>
            <a:avLst/>
            <a:gdLst/>
            <a:ahLst/>
            <a:cxnLst/>
            <a:rect l="l" t="t" r="r" b="b"/>
            <a:pathLst>
              <a:path w="7360100" h="9409748">
                <a:moveTo>
                  <a:pt x="0" y="0"/>
                </a:moveTo>
                <a:lnTo>
                  <a:pt x="7360100" y="0"/>
                </a:lnTo>
                <a:lnTo>
                  <a:pt x="7360100" y="9409748"/>
                </a:lnTo>
                <a:lnTo>
                  <a:pt x="0" y="9409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Bold"/>
                <a:ea typeface="Arial Bold"/>
                <a:cs typeface="Arial Bold"/>
                <a:sym typeface="Arial Bold"/>
              </a:rPr>
              <a:t>3.2 Modelo de 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61332" y="1651633"/>
            <a:ext cx="6796968" cy="8568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Componentes Clave del</a:t>
            </a:r>
          </a:p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Bold"/>
                <a:ea typeface="Arial Bold"/>
                <a:cs typeface="Arial Bold"/>
                <a:sym typeface="Arial Bold"/>
              </a:rPr>
              <a:t>Modelo:</a:t>
            </a: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     Gestión de Usuarios</a:t>
            </a:r>
          </a:p>
          <a:p>
            <a:pPr algn="l">
              <a:lnSpc>
                <a:spcPts val="5039"/>
              </a:lnSpc>
            </a:pPr>
            <a:endParaRPr lang="en-US" sz="3599" spc="-151">
              <a:solidFill>
                <a:srgbClr val="F1EBE5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     Catálogo de Productos</a:t>
            </a:r>
          </a:p>
          <a:p>
            <a:pPr algn="l">
              <a:lnSpc>
                <a:spcPts val="5039"/>
              </a:lnSpc>
            </a:pPr>
            <a:endParaRPr lang="en-US" sz="3599" spc="-151">
              <a:solidFill>
                <a:srgbClr val="F1EBE5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     Proceso de Compra</a:t>
            </a:r>
          </a:p>
          <a:p>
            <a:pPr algn="l">
              <a:lnSpc>
                <a:spcPts val="5039"/>
              </a:lnSpc>
            </a:pPr>
            <a:endParaRPr lang="en-US" sz="3599" spc="-151">
              <a:solidFill>
                <a:srgbClr val="F1EBE5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     Lista de Favoritos</a:t>
            </a:r>
          </a:p>
          <a:p>
            <a:pPr algn="l">
              <a:lnSpc>
                <a:spcPts val="5039"/>
              </a:lnSpc>
            </a:pPr>
            <a:endParaRPr lang="en-US" sz="3599" spc="-151">
              <a:solidFill>
                <a:srgbClr val="F1EBE5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     Roles de Usuario</a:t>
            </a:r>
          </a:p>
          <a:p>
            <a:pPr algn="l">
              <a:lnSpc>
                <a:spcPts val="5039"/>
              </a:lnSpc>
            </a:pPr>
            <a:endParaRPr lang="en-US" sz="3599" spc="-151">
              <a:solidFill>
                <a:srgbClr val="F1EBE5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"/>
                <a:ea typeface="Arial"/>
                <a:cs typeface="Arial"/>
                <a:sym typeface="Arial"/>
              </a:rPr>
              <a:t>      Organización de Productos</a:t>
            </a:r>
          </a:p>
        </p:txBody>
      </p:sp>
      <p:sp>
        <p:nvSpPr>
          <p:cNvPr id="17" name="Freeform 17"/>
          <p:cNvSpPr/>
          <p:nvPr/>
        </p:nvSpPr>
        <p:spPr>
          <a:xfrm>
            <a:off x="2461332" y="3202532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2461332" y="450484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2461332" y="574047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2461332" y="703635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2461332" y="829413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2461332" y="9570957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989</Words>
  <Application>Microsoft Office PowerPoint</Application>
  <PresentationFormat>Custom</PresentationFormat>
  <Paragraphs>150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 Italics</vt:lpstr>
      <vt:lpstr>Arial</vt:lpstr>
      <vt:lpstr>Arial Bold</vt:lpstr>
      <vt:lpstr>Calibri</vt:lpstr>
      <vt:lpstr>Be Vietnam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23 - Primer Incremento</dc:title>
  <cp:lastModifiedBy>NÚÑEZ ACUÑA LUIS A</cp:lastModifiedBy>
  <cp:revision>2</cp:revision>
  <dcterms:created xsi:type="dcterms:W3CDTF">2006-08-16T00:00:00Z</dcterms:created>
  <dcterms:modified xsi:type="dcterms:W3CDTF">2025-06-26T00:49:27Z</dcterms:modified>
  <dc:identifier>DAGrTrMAEdY</dc:identifier>
</cp:coreProperties>
</file>